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6"/>
  </p:notesMasterIdLst>
  <p:sldIdLst>
    <p:sldId id="257" r:id="rId2"/>
    <p:sldId id="260" r:id="rId3"/>
    <p:sldId id="261" r:id="rId4"/>
    <p:sldId id="262" r:id="rId5"/>
    <p:sldId id="276" r:id="rId6"/>
    <p:sldId id="264" r:id="rId7"/>
    <p:sldId id="268" r:id="rId8"/>
    <p:sldId id="269" r:id="rId9"/>
    <p:sldId id="333" r:id="rId10"/>
    <p:sldId id="352" r:id="rId11"/>
    <p:sldId id="353" r:id="rId12"/>
    <p:sldId id="354" r:id="rId13"/>
    <p:sldId id="355" r:id="rId14"/>
    <p:sldId id="35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3530"/>
    <a:srgbClr val="006600"/>
    <a:srgbClr val="00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0" autoAdjust="0"/>
  </p:normalViewPr>
  <p:slideViewPr>
    <p:cSldViewPr>
      <p:cViewPr varScale="1">
        <p:scale>
          <a:sx n="64" d="100"/>
          <a:sy n="64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55CC6E-79D9-436D-89EB-D4C7B9E970E8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7F7E2C-9978-43FC-970F-B20942BE1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873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F114E6-0752-44BB-8B75-3703858C1EC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4CE398-41B3-479B-9C51-15CFFBA32F4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39ED21-AAA6-4979-945E-08D9AA5717D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B3EFD3-64AF-4A86-B314-B97638F8DCA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59AFE-3435-4094-9740-48C7EEF1965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8C9109-F19E-4E91-91E9-CB79B66146E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93CBD2-0636-4F5A-9452-FE1F05C771C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7EBFE9-6408-49A1-84DA-9636533BCFF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7F7E2C-9978-43FC-970F-B20942BE1EC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F00A8-905D-456A-B113-347D2C707614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DD9E-7480-4747-9021-F342C8EA1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AC1E89-FAB6-436A-AA4D-519C2F68F412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398DF-99CB-4B12-A395-8342FA77F6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615866-F2BB-40D1-9135-C9C16D1072B7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ECD35-B186-4CA7-90AD-3D8A16DAC4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59120E-29CA-442B-95C7-D7D80C51120A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94D39-1899-45C5-B42B-50D8012350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53F84C-DA61-490C-BAB1-153A118A17B6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F5070-4039-4BAA-9722-D3B0353F4B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23C99-B9B4-4FD1-B6E0-B5C51798EF24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EBF79-AF3B-4697-A8EF-C943B11DE4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EF5FC-E687-48D2-931A-73CD8AEBA62F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5B5DE-5E47-4F4C-B157-2742572D8C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AA8687-D74E-4256-8419-3C5EE74F1BCB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D46B8-7066-4855-9912-AC3FC0A143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D9103C-D71A-453F-93EE-413834EABBB6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DA709-8B43-4BAA-AC18-FD8303B0C5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9F4DE-4967-476B-BF32-21E54AF5DF3A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FBF9F-BD26-49D0-9FDF-3FF4743079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1EB533-ECBE-4086-9DBA-83B6AD18F526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62AB1-326F-4A7A-B6A3-E6E536F384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652F39-54A1-485E-AE28-62755CB65DFA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6184EAB-8CB2-408D-A384-E1A423AD6E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01" y="404664"/>
            <a:ext cx="8712968" cy="7920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Законодательство Республики Казахстан  в области пожарной безопасности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6504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i="1" dirty="0" smtClean="0">
                <a:solidFill>
                  <a:schemeClr val="tx1"/>
                </a:solidFill>
              </a:rPr>
              <a:t>1.Закон </a:t>
            </a:r>
            <a:r>
              <a:rPr lang="ru-RU" sz="2000" i="1" dirty="0">
                <a:solidFill>
                  <a:schemeClr val="tx1"/>
                </a:solidFill>
              </a:rPr>
              <a:t>Республики Казахстан «О </a:t>
            </a:r>
            <a:r>
              <a:rPr lang="ru-RU" sz="2000" i="1" dirty="0" smtClean="0">
                <a:solidFill>
                  <a:schemeClr val="tx1"/>
                </a:solidFill>
              </a:rPr>
              <a:t>гражданской защите» от 11. 04.2014 года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i="1" dirty="0" smtClean="0">
                <a:solidFill>
                  <a:schemeClr val="tx1"/>
                </a:solidFill>
              </a:rPr>
              <a:t>2. Постановление Правительства Республики Казахстан от 15 октября 2008 года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 № 949 Об утверждении Правил осуществления деятельности негосударственных противопожарных служб.</a:t>
            </a:r>
            <a:endParaRPr lang="ru-RU" sz="2000" i="1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 3</a:t>
            </a:r>
            <a:r>
              <a:rPr lang="ru-RU" i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cs typeface="Times New Roman" pitchFamily="18" charset="0"/>
              </a:rPr>
              <a:t>Постановление </a:t>
            </a:r>
            <a:r>
              <a:rPr lang="ru-RU" sz="2000" i="1" dirty="0">
                <a:solidFill>
                  <a:schemeClr val="tx1"/>
                </a:solidFill>
                <a:cs typeface="Times New Roman" pitchFamily="18" charset="0"/>
              </a:rPr>
              <a:t>Правительства Республики Казахстан </a:t>
            </a:r>
          </a:p>
          <a:p>
            <a:pPr marL="0" indent="0" algn="just" eaLnBrk="0" hangingPunct="0">
              <a:buNone/>
            </a:pP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     </a:t>
            </a:r>
            <a:r>
              <a:rPr lang="ru-RU" sz="2000" i="1" dirty="0" smtClean="0">
                <a:solidFill>
                  <a:schemeClr val="tx1"/>
                </a:solidFill>
                <a:cs typeface="Times New Roman" pitchFamily="18" charset="0"/>
              </a:rPr>
              <a:t>от </a:t>
            </a:r>
            <a:r>
              <a:rPr lang="ru-RU" sz="2000" i="1" dirty="0">
                <a:solidFill>
                  <a:schemeClr val="tx1"/>
                </a:solidFill>
                <a:cs typeface="Times New Roman" pitchFamily="18" charset="0"/>
              </a:rPr>
              <a:t>16 января 2009 года </a:t>
            </a:r>
            <a:endParaRPr lang="en-US" sz="2000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 eaLnBrk="0" hangingPunct="0">
              <a:buNone/>
            </a:pP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     </a:t>
            </a:r>
            <a:r>
              <a:rPr lang="ru-RU" sz="2000" i="1" dirty="0" smtClean="0">
                <a:solidFill>
                  <a:schemeClr val="tx1"/>
                </a:solidFill>
                <a:cs typeface="Times New Roman" pitchFamily="18" charset="0"/>
              </a:rPr>
              <a:t>№ 14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ru-RU" sz="2000" i="1" dirty="0" smtClean="0">
                <a:solidFill>
                  <a:schemeClr val="tx1"/>
                </a:solidFill>
                <a:cs typeface="Times New Roman" pitchFamily="18" charset="0"/>
              </a:rPr>
              <a:t>Об </a:t>
            </a:r>
            <a:r>
              <a:rPr lang="ru-RU" sz="2000" i="1" dirty="0">
                <a:solidFill>
                  <a:schemeClr val="tx1"/>
                </a:solidFill>
                <a:cs typeface="Times New Roman" pitchFamily="18" charset="0"/>
              </a:rPr>
              <a:t>утверждении Технического регламента </a:t>
            </a:r>
            <a:endParaRPr lang="en-US" sz="2000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 eaLnBrk="0" hangingPunct="0">
              <a:buNone/>
            </a:pP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      </a:t>
            </a:r>
            <a:r>
              <a:rPr lang="ru-RU" sz="2000" i="1" dirty="0" smtClean="0">
                <a:solidFill>
                  <a:schemeClr val="tx1"/>
                </a:solidFill>
                <a:cs typeface="Times New Roman" pitchFamily="18" charset="0"/>
              </a:rPr>
              <a:t>"</a:t>
            </a:r>
            <a:r>
              <a:rPr lang="ru-RU" sz="2000" i="1" dirty="0">
                <a:solidFill>
                  <a:schemeClr val="tx1"/>
                </a:solidFill>
                <a:cs typeface="Times New Roman" pitchFamily="18" charset="0"/>
              </a:rPr>
              <a:t>Общие требования к пожарной безопасности"</a:t>
            </a:r>
            <a:endParaRPr lang="ru-RU" sz="2000" i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evb-market\AppData\Roaming\Skype\My Skype Received Files\ЦОПР ЛОГО  06 11 12jp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209265"/>
            <a:ext cx="1927141" cy="1648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275" y="404664"/>
            <a:ext cx="903649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Технический регламент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"Общие требования к пожарной безопасности"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46085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200" b="1" dirty="0" smtClean="0">
                <a:solidFill>
                  <a:schemeClr val="tx1"/>
                </a:solidFill>
              </a:rPr>
              <a:t>Утвержден   постановлением  Правительства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Республики Казахстан   от 16 января 2009 года № 14.</a:t>
            </a:r>
          </a:p>
          <a:p>
            <a:pPr marL="0" indent="0">
              <a:buNone/>
            </a:pPr>
            <a:endParaRPr lang="ru-RU" sz="22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Положения настоящего Технического регламента обязательны для исполнения при: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tx1"/>
                </a:solidFill>
              </a:rPr>
              <a:t> проектировании, 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tx1"/>
                </a:solidFill>
              </a:rPr>
              <a:t> строительстве, 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tx1"/>
                </a:solidFill>
              </a:rPr>
              <a:t> капитальном ремонте, 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tx1"/>
                </a:solidFill>
              </a:rPr>
              <a:t> реконструкции объектов капитального строительства, 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tx1"/>
                </a:solidFill>
              </a:rPr>
              <a:t> техническом перевооружении, 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tx1"/>
                </a:solidFill>
              </a:rPr>
              <a:t> изменении функционального назначения, 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tx1"/>
                </a:solidFill>
              </a:rPr>
              <a:t> техническом обслуживании, 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tx1"/>
                </a:solidFill>
              </a:rPr>
              <a:t> эксплуатации объектов, независимо от назначения и форм собственности;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856984" cy="50405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Технический регламент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"Требования к безопасности пожарной техники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для защиты объектов"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Утвержден  постановлением Правительства 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Республики Казахстан     от 16 января 2009 года № </a:t>
            </a:r>
            <a:r>
              <a:rPr lang="ru-RU" sz="2000" b="1" i="1" dirty="0" smtClean="0">
                <a:solidFill>
                  <a:schemeClr val="tx1"/>
                </a:solidFill>
              </a:rPr>
              <a:t>16</a:t>
            </a:r>
            <a:endParaRPr lang="en-US" sz="2000" b="1" i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20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</a:rPr>
              <a:t>   </a:t>
            </a:r>
            <a:r>
              <a:rPr lang="ru-RU" sz="1800" b="1" i="1" dirty="0" smtClean="0">
                <a:solidFill>
                  <a:schemeClr val="tx1"/>
                </a:solidFill>
              </a:rPr>
              <a:t>Технический регламент устанавливает требования к размещению и обслуживанию пожарной техники, предназначенной для защиты от пожаров предприятий, зданий и сооружений, а также процессам ее жизненного цикла.</a:t>
            </a:r>
            <a:endParaRPr lang="en-US" sz="18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accent1"/>
                </a:solidFill>
              </a:rPr>
              <a:t>П 105.  Утечка газового огнетушащего вещества или вытесняющего газа из передвижного огнетушителя не должна превышать для</a:t>
            </a:r>
            <a:r>
              <a:rPr lang="ru-RU" sz="2000" b="1" i="1" dirty="0" smtClean="0">
                <a:solidFill>
                  <a:schemeClr val="accent1"/>
                </a:solidFill>
              </a:rPr>
              <a:t>: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i="1" dirty="0" smtClean="0">
                <a:solidFill>
                  <a:schemeClr val="tx1"/>
                </a:solidFill>
              </a:rPr>
              <a:t>1) углекислотных и </a:t>
            </a:r>
            <a:r>
              <a:rPr lang="ru-RU" sz="1800" b="1" i="1" dirty="0" err="1" smtClean="0">
                <a:solidFill>
                  <a:schemeClr val="tx1"/>
                </a:solidFill>
              </a:rPr>
              <a:t>хладоновых</a:t>
            </a:r>
            <a:r>
              <a:rPr lang="ru-RU" sz="1800" b="1" i="1" dirty="0" smtClean="0">
                <a:solidFill>
                  <a:schemeClr val="tx1"/>
                </a:solidFill>
              </a:rPr>
              <a:t> огнетушителей заказного типа, а также для газовых баллонов не более 5 % первоначального значения массы огнетушащего вещества или заряженного газа;</a:t>
            </a:r>
            <a:endParaRPr lang="en-US" sz="1800" b="1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chemeClr val="tx1"/>
                </a:solidFill>
              </a:rPr>
              <a:t>2) заказных огнетушителей остальных типов и для газовых баллонов, расположенных снаружи корпуса огнетушителя, не более 10 % от давления зарядки.</a:t>
            </a:r>
            <a:endParaRPr lang="ru-RU" sz="1800" b="1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778" y="548680"/>
            <a:ext cx="8949222" cy="110676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Технический регламент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"Требования к сигнальным цветам, разметкам и знакам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безопасности на производственных объектах"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10222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Утвержден   постановлением Правительства  Республики Казахстан    от 29 августа 2008 года N 803</a:t>
            </a:r>
          </a:p>
          <a:p>
            <a:pPr marL="0" indent="0"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Красный сигнальный цвет (п.28) должен применяться для: окантовки пожарных щитов белого цвета для крепления пожарного инструмента и огнетушителей. Ширина окантовки должна быть в пределах от 30 мм до 100 мм;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1080120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Технический регламент</a:t>
            </a:r>
            <a:b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"Требования по оборудованию зданий, помещений и сооружений</a:t>
            </a:r>
            <a:b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системами автоматического пожаротушения и автоматической пожарной сигнализации, оповещения и управления эвакуацией людей при пожаре"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Утвержден   постановлением Правительства Республики Казахстан   от 29 августа 2008 года N 796.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Требования настоящего Технического </a:t>
            </a:r>
            <a:r>
              <a:rPr lang="ru-RU" i="1" dirty="0" smtClean="0">
                <a:solidFill>
                  <a:schemeClr val="tx1"/>
                </a:solidFill>
              </a:rPr>
              <a:t>регламента распространяются на системы автоматического пожаротушения и автоматической пожарной сигнализации, оповещения и управления эвакуацией людей при пожаре, классифицируемые в соответствии с кодами Товарной номенклатуры внешней экономической деятельности, предназначенные для обнаружения, извещения, сообщения информации о возникновении пожара, тушения пожара в зданиях, помещениях и сооружениях. 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940357" y="3213916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29313" y="6529388"/>
            <a:ext cx="30353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800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080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9999 </a:t>
            </a:r>
            <a:r>
              <a:rPr lang="ru-RU" sz="1000" i="1" dirty="0"/>
              <a:t>(звонок бесплатный)</a:t>
            </a:r>
            <a:endParaRPr lang="ru-RU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8618" y="2765480"/>
            <a:ext cx="6715140" cy="428628"/>
          </a:xfrm>
          <a:prstGeom prst="rect">
            <a:avLst/>
          </a:prstGeom>
          <a:blipFill dpi="0" rotWithShape="1">
            <a:blip r:embed="rId2" cstate="print">
              <a:alphaModFix amt="54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effectLst>
            <a:outerShdw blurRad="1270000" dist="279400" dir="21540000" sx="89000" sy="89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 (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Front Office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5945" y="4776016"/>
            <a:ext cx="24288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://copr.kz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945" y="3979930"/>
            <a:ext cx="4357687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800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080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9999 </a:t>
            </a:r>
            <a:r>
              <a:rPr lang="ru-RU" sz="1000" i="1" dirty="0"/>
              <a:t>(звонок бесплатный)</a:t>
            </a:r>
            <a:endParaRPr lang="ru-RU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8618" y="3551298"/>
            <a:ext cx="6715140" cy="428628"/>
          </a:xfrm>
          <a:prstGeom prst="rect">
            <a:avLst/>
          </a:prstGeom>
          <a:blipFill dpi="0" rotWithShape="1">
            <a:blip r:embed="rId2" cstate="print">
              <a:alphaModFix amt="54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effectLst>
            <a:outerShdw blurRad="1270000" dist="279400" dir="21540000" sx="89000" sy="89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18618" y="4300974"/>
            <a:ext cx="6715140" cy="428628"/>
          </a:xfrm>
          <a:prstGeom prst="rect">
            <a:avLst/>
          </a:prstGeom>
          <a:blipFill dpi="0" rotWithShape="1">
            <a:blip r:embed="rId2" cstate="print">
              <a:alphaModFix amt="54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effectLst>
            <a:outerShdw blurRad="1270000" dist="279400" dir="21540000" sx="89000" sy="89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8618" y="5122934"/>
            <a:ext cx="6715140" cy="428628"/>
          </a:xfrm>
          <a:prstGeom prst="rect">
            <a:avLst/>
          </a:prstGeom>
          <a:blipFill dpi="0" rotWithShape="1">
            <a:blip r:embed="rId2" cstate="print">
              <a:alphaModFix amt="54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effectLst>
            <a:outerShdw blurRad="1270000" dist="279400" dir="21540000" sx="89000" sy="89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7382" y="5561829"/>
            <a:ext cx="24288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info@zpost.kz</a:t>
            </a:r>
            <a:endParaRPr lang="ru-RU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5945" y="3204391"/>
            <a:ext cx="300037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Алматы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ул.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Ауэзова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33-35</a:t>
            </a:r>
            <a:endParaRPr lang="ru-RU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40357" y="0"/>
            <a:ext cx="5072063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«Все занимаются охраной, мы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БЕЗОПАСНОСТЬЮ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1304669"/>
            <a:ext cx="7904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!!!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900532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1374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СНиП (строительные нормы и правила)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410445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СНиП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РК 2.02-05-2002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Пожарная безопасность зданий и сооружений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СНиП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РК 3.02-02-2001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Общественные здания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186382" cy="11681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Правила пожарной безопасности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(период эксплуатации объекта)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76872"/>
            <a:ext cx="8352928" cy="3886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Министра по чрезвычайным ситуациям Республики Казахстан от 8 февраля 2006 года № 35 «Об утверждении Правил пожарной безопасности в Республике Казахстан».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790" y="1124744"/>
            <a:ext cx="8640960" cy="720080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+mn-lt"/>
              </a:rPr>
              <a:t>Права</a:t>
            </a:r>
            <a:r>
              <a:rPr lang="ru-RU" sz="2200" b="1" dirty="0">
                <a:solidFill>
                  <a:schemeClr val="tx1"/>
                </a:solidFill>
                <a:latin typeface="+mn-lt"/>
              </a:rPr>
              <a:t>, обязанности и ответственность руководителей, должностных лиц,  рабочих и служащих в области пожарной безопасности.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2774" y="1278346"/>
            <a:ext cx="8686800" cy="474294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8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Граждане Республики Казахстан имеют право: </a:t>
            </a:r>
            <a:br>
              <a:rPr lang="ru-RU" sz="38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38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(ст.24 Закона «О пожарной безопасности)</a:t>
            </a:r>
            <a:endParaRPr lang="en-US" sz="3800" b="1" i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endParaRPr lang="en-US" sz="3100" dirty="0" smtClean="0">
              <a:solidFill>
                <a:srgbClr val="C00000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i="1" dirty="0" smtClean="0">
                <a:latin typeface="+mn-lt"/>
              </a:rPr>
              <a:t>- </a:t>
            </a:r>
            <a:r>
              <a:rPr lang="ru-RU" sz="3200" i="1" dirty="0">
                <a:latin typeface="+mn-lt"/>
              </a:rPr>
              <a:t>на защиту их жизни, здоровья и личного имущества в случае пожаров</a:t>
            </a:r>
            <a:r>
              <a:rPr lang="ru-RU" sz="3200" i="1" dirty="0" smtClean="0">
                <a:latin typeface="+mn-lt"/>
              </a:rPr>
              <a:t>;</a:t>
            </a:r>
            <a:endParaRPr lang="en-US" sz="3200" i="1" dirty="0" smtClean="0">
              <a:latin typeface="+mn-lt"/>
            </a:endParaRPr>
          </a:p>
          <a:p>
            <a:r>
              <a:rPr lang="ru-RU" sz="3200" i="1" dirty="0" smtClean="0">
                <a:latin typeface="+mn-lt"/>
              </a:rPr>
              <a:t> </a:t>
            </a:r>
            <a:endParaRPr lang="ru-RU" sz="3200" i="1" dirty="0">
              <a:latin typeface="+mn-lt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i="1" dirty="0">
                <a:latin typeface="+mn-lt"/>
              </a:rPr>
              <a:t>- быть информированными о пожарной опасности, которой они могут подвергаться в определенных местах пребывания на территории Республики Казахстан, и о мерах необходимой безопасности; </a:t>
            </a:r>
            <a:endParaRPr lang="en-US" sz="3200" i="1" dirty="0" smtClean="0">
              <a:latin typeface="+mn-lt"/>
            </a:endParaRPr>
          </a:p>
          <a:p>
            <a:endParaRPr lang="ru-RU" sz="3200" i="1" dirty="0">
              <a:latin typeface="+mn-lt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i="1" dirty="0">
                <a:latin typeface="+mn-lt"/>
              </a:rPr>
              <a:t>- на возмещение ущерба, причиненного их здоровью и имуществу вследствие пожаров, в порядке, установленном действующим законодательством; </a:t>
            </a:r>
            <a:endParaRPr lang="en-US" sz="3200" i="1" dirty="0" smtClean="0">
              <a:latin typeface="+mn-lt"/>
            </a:endParaRPr>
          </a:p>
          <a:p>
            <a:endParaRPr lang="ru-RU" sz="3200" i="1" dirty="0">
              <a:latin typeface="+mn-lt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i="1" dirty="0">
                <a:latin typeface="+mn-lt"/>
              </a:rPr>
              <a:t>- участвовать в обеспечении пожарной безопасности, в том числе в установленном порядке в деятельности общественных пожарных объединений. </a:t>
            </a:r>
          </a:p>
          <a:p>
            <a:pPr algn="ctr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4744"/>
            <a:ext cx="8890089" cy="64807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1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Граждане Республики Казахстан обязаны: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17646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</a:rPr>
              <a:t>- </a:t>
            </a:r>
            <a:r>
              <a:rPr lang="ru-RU" sz="2800" i="1" dirty="0" smtClean="0">
                <a:solidFill>
                  <a:schemeClr val="tx1"/>
                </a:solidFill>
              </a:rPr>
              <a:t>соблюдать требования пожарной безопасности; </a:t>
            </a:r>
            <a:endParaRPr lang="en-US" sz="2800" i="1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ru-RU" sz="2800" i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- при обнаружении пожаров немедленно уведомлять о них в противопожарную службу; </a:t>
            </a:r>
            <a:endParaRPr lang="en-US" sz="2800" i="1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ru-RU" sz="2800" i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- до прибытия подразделений противопожарной службы принимать посильные меры по спасению людей, имущества и тушению пожаров; </a:t>
            </a:r>
            <a:endParaRPr lang="en-US" sz="2800" i="1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ru-RU" sz="2800" i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- оказывать содействие противопожарной службе при тушении пожаров; </a:t>
            </a:r>
          </a:p>
          <a:p>
            <a:pPr eaLnBrk="1" hangingPunct="1"/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5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Ответственность руководителей объекта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3886200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i="1" dirty="0" smtClean="0"/>
              <a:t> </a:t>
            </a:r>
            <a:r>
              <a:rPr lang="ru-RU" sz="3200" i="1" dirty="0" smtClean="0">
                <a:solidFill>
                  <a:schemeClr val="tx1"/>
                </a:solidFill>
              </a:rPr>
              <a:t>Обеспечение пожарной безопасности и пожаротушение возлагается на руководителей организаций, предприятий, независимо от форм собственности</a:t>
            </a:r>
            <a:r>
              <a:rPr lang="ru-RU" sz="4400" i="1" dirty="0" smtClean="0">
                <a:solidFill>
                  <a:schemeClr val="tx1"/>
                </a:solidFill>
              </a:rPr>
              <a:t>.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260" y="404664"/>
            <a:ext cx="8280920" cy="6640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Уголовная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ответственность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3886200"/>
          </a:xfrm>
        </p:spPr>
        <p:txBody>
          <a:bodyPr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b="1" i="1" dirty="0" smtClean="0">
                <a:solidFill>
                  <a:schemeClr val="tx1"/>
                </a:solidFill>
              </a:rPr>
              <a:t>Статья 256. УК Республики Казахстан Нарушение правил пожарной безопасности: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</a:t>
            </a:r>
            <a:r>
              <a:rPr lang="ru-RU" i="1" dirty="0" smtClean="0"/>
              <a:t>наказывается штрафом в размере от ста до двухсот месячных расчетных показателей или в размере заработной платы,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dirty="0" smtClean="0"/>
              <a:t> либо исправительными работами на срок до двух лет, либо ограничением свободы на срок до двух лет,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dirty="0" smtClean="0"/>
              <a:t> либо лишением свободы на срок до трех лет с лишением права занимать определенные должности или без такового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7634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Административная ответственность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24624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Статья 312. КоАП Республики Казахстан Нарушение или невыполнение правил пожарной безопасности.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i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dirty="0" smtClean="0"/>
              <a:t> Нарушение правил пожарной безопасности, совершенное лицом, ответственным за их соблюдением, если оно повлекло возникновение пожара, причинившего вред здоровью человека или значительный ущерб, при отсутствии состава преступления -</a:t>
            </a:r>
            <a:r>
              <a:rPr lang="ru-RU" b="1" i="1" u="sng" dirty="0" smtClean="0"/>
              <a:t>влечет штраф в размере до пятидесяти месячных расчетных показателей</a:t>
            </a:r>
            <a:r>
              <a:rPr lang="ru-RU" b="1" i="1" u="sng" dirty="0"/>
              <a:t>.</a:t>
            </a:r>
            <a:endParaRPr lang="ru-RU" b="1" i="1" u="sng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/>
          </p:cNvSpPr>
          <p:nvPr>
            <p:ph idx="1"/>
          </p:nvPr>
        </p:nvSpPr>
        <p:spPr>
          <a:xfrm>
            <a:off x="457200" y="260350"/>
            <a:ext cx="7715250" cy="58229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 </a:t>
            </a:r>
          </a:p>
        </p:txBody>
      </p:sp>
      <p:grpSp>
        <p:nvGrpSpPr>
          <p:cNvPr id="174084" name="Group 4"/>
          <p:cNvGrpSpPr>
            <a:grpSpLocks noChangeAspect="1"/>
          </p:cNvGrpSpPr>
          <p:nvPr/>
        </p:nvGrpSpPr>
        <p:grpSpPr bwMode="auto">
          <a:xfrm>
            <a:off x="107504" y="476672"/>
            <a:ext cx="8784976" cy="5909261"/>
            <a:chOff x="2281" y="1543"/>
            <a:chExt cx="7200" cy="5295"/>
          </a:xfrm>
        </p:grpSpPr>
        <p:sp>
          <p:nvSpPr>
            <p:cNvPr id="174085" name="AutoShape 5"/>
            <p:cNvSpPr>
              <a:spLocks noChangeAspect="1" noChangeArrowheads="1"/>
            </p:cNvSpPr>
            <p:nvPr/>
          </p:nvSpPr>
          <p:spPr bwMode="auto">
            <a:xfrm>
              <a:off x="2281" y="1543"/>
              <a:ext cx="7200" cy="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086" name="Rectangle 6"/>
            <p:cNvSpPr>
              <a:spLocks noChangeArrowheads="1"/>
            </p:cNvSpPr>
            <p:nvPr/>
          </p:nvSpPr>
          <p:spPr bwMode="auto">
            <a:xfrm>
              <a:off x="3270" y="1708"/>
              <a:ext cx="5083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i="1" dirty="0">
                  <a:solidFill>
                    <a:schemeClr val="accent1"/>
                  </a:solidFill>
                  <a:latin typeface="+mn-lt"/>
                </a:rPr>
                <a:t>Конституция РК</a:t>
              </a:r>
              <a:endParaRPr lang="ru-RU" sz="1800" i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74087" name="Rectangle 7"/>
            <p:cNvSpPr>
              <a:spLocks noChangeArrowheads="1"/>
            </p:cNvSpPr>
            <p:nvPr/>
          </p:nvSpPr>
          <p:spPr bwMode="auto">
            <a:xfrm>
              <a:off x="3269" y="2797"/>
              <a:ext cx="5083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i="1" dirty="0">
                  <a:solidFill>
                    <a:schemeClr val="accent1"/>
                  </a:solidFill>
                  <a:latin typeface="+mn-lt"/>
                </a:rPr>
                <a:t>Законы РК</a:t>
              </a:r>
              <a:endParaRPr lang="ru-RU" sz="1800" i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74088" name="Rectangle 8"/>
            <p:cNvSpPr>
              <a:spLocks noChangeArrowheads="1"/>
            </p:cNvSpPr>
            <p:nvPr/>
          </p:nvSpPr>
          <p:spPr bwMode="auto">
            <a:xfrm>
              <a:off x="3269" y="5166"/>
              <a:ext cx="5083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solidFill>
                    <a:schemeClr val="hlink"/>
                  </a:solidFill>
                </a:rPr>
                <a:t> </a:t>
              </a:r>
              <a:r>
                <a:rPr lang="ru-RU" i="1" dirty="0">
                  <a:solidFill>
                    <a:schemeClr val="accent1"/>
                  </a:solidFill>
                  <a:latin typeface="+mn-lt"/>
                </a:rPr>
                <a:t>Нормативная документация</a:t>
              </a:r>
              <a:endParaRPr lang="ru-RU" sz="1800" i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74089" name="Rectangle 9"/>
            <p:cNvSpPr>
              <a:spLocks noChangeArrowheads="1"/>
            </p:cNvSpPr>
            <p:nvPr/>
          </p:nvSpPr>
          <p:spPr bwMode="auto">
            <a:xfrm>
              <a:off x="3269" y="3912"/>
              <a:ext cx="5083" cy="8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i="1" dirty="0">
                  <a:solidFill>
                    <a:schemeClr val="accent1"/>
                  </a:solidFill>
                  <a:latin typeface="+mn-lt"/>
                </a:rPr>
                <a:t>Подзаконные акты РК</a:t>
              </a:r>
              <a:endParaRPr lang="ru-RU" sz="1800" i="1" dirty="0">
                <a:solidFill>
                  <a:schemeClr val="accent1"/>
                </a:solidFill>
                <a:latin typeface="+mn-lt"/>
              </a:endParaRPr>
            </a:p>
          </p:txBody>
        </p:sp>
        <p:cxnSp>
          <p:nvCxnSpPr>
            <p:cNvPr id="174090" name="AutoShape 10"/>
            <p:cNvCxnSpPr>
              <a:cxnSpLocks noChangeShapeType="1"/>
              <a:stCxn id="174089" idx="2"/>
              <a:endCxn id="174088" idx="0"/>
            </p:cNvCxnSpPr>
            <p:nvPr/>
          </p:nvCxnSpPr>
          <p:spPr bwMode="auto">
            <a:xfrm>
              <a:off x="5811" y="4747"/>
              <a:ext cx="0" cy="4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74091" name="AutoShape 11"/>
            <p:cNvCxnSpPr>
              <a:cxnSpLocks noChangeShapeType="1"/>
              <a:stCxn id="174086" idx="2"/>
              <a:endCxn id="174087" idx="0"/>
            </p:cNvCxnSpPr>
            <p:nvPr/>
          </p:nvCxnSpPr>
          <p:spPr bwMode="auto">
            <a:xfrm flipH="1">
              <a:off x="5810" y="2405"/>
              <a:ext cx="1" cy="3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74092" name="AutoShape 12"/>
            <p:cNvCxnSpPr>
              <a:cxnSpLocks noChangeShapeType="1"/>
              <a:stCxn id="174087" idx="2"/>
              <a:endCxn id="174089" idx="0"/>
            </p:cNvCxnSpPr>
            <p:nvPr/>
          </p:nvCxnSpPr>
          <p:spPr bwMode="auto">
            <a:xfrm>
              <a:off x="5811" y="3494"/>
              <a:ext cx="1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22" name="TextBox 21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1156</TotalTime>
  <Words>658</Words>
  <Application>Microsoft Office PowerPoint</Application>
  <PresentationFormat>Экран (4:3)</PresentationFormat>
  <Paragraphs>113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NewsPrint</vt:lpstr>
      <vt:lpstr>Законодательство Республики Казахстан  в области пожарной безопасности</vt:lpstr>
      <vt:lpstr>СНиП (строительные нормы и правила)</vt:lpstr>
      <vt:lpstr>Правила пожарной безопасности (период эксплуатации объекта)</vt:lpstr>
      <vt:lpstr>Права, обязанности и ответственность руководителей, должностных лиц,  рабочих и служащих в области пожарной безопасности. </vt:lpstr>
      <vt:lpstr>Граждане Республики Казахстан обязаны:  </vt:lpstr>
      <vt:lpstr>Ответственность руководителей объекта:</vt:lpstr>
      <vt:lpstr>Уголовная ответственность</vt:lpstr>
      <vt:lpstr>Административная ответственность</vt:lpstr>
      <vt:lpstr>Презентация PowerPoint</vt:lpstr>
      <vt:lpstr>Технический регламент "Общие требования к пожарной безопасности"</vt:lpstr>
      <vt:lpstr>Технический регламент "Требования к безопасности пожарной техники для защиты объектов"</vt:lpstr>
      <vt:lpstr>Технический регламент "Требования к сигнальным цветам, разметкам и знакам безопасности на производственных объектах"</vt:lpstr>
      <vt:lpstr>Технический регламент "Требования по оборудованию зданий, помещений и сооружений системами автоматического пожаротушения и автоматической пожарной сигнализации, оповещения и управления эвакуацией людей при пожаре"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Пожарно-технический минимум</dc:title>
  <dc:creator>1</dc:creator>
  <cp:lastModifiedBy>RECEPTION</cp:lastModifiedBy>
  <cp:revision>122</cp:revision>
  <dcterms:created xsi:type="dcterms:W3CDTF">2010-05-19T14:40:52Z</dcterms:created>
  <dcterms:modified xsi:type="dcterms:W3CDTF">2016-04-15T11:10:26Z</dcterms:modified>
</cp:coreProperties>
</file>