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4" r:id="rId1"/>
  </p:sldMasterIdLst>
  <p:notesMasterIdLst>
    <p:notesMasterId r:id="rId11"/>
  </p:notesMasterIdLst>
  <p:sldIdLst>
    <p:sldId id="270" r:id="rId2"/>
    <p:sldId id="279" r:id="rId3"/>
    <p:sldId id="358" r:id="rId4"/>
    <p:sldId id="357" r:id="rId5"/>
    <p:sldId id="359" r:id="rId6"/>
    <p:sldId id="356" r:id="rId7"/>
    <p:sldId id="360" r:id="rId8"/>
    <p:sldId id="277" r:id="rId9"/>
    <p:sldId id="361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E3530"/>
    <a:srgbClr val="006600"/>
    <a:srgbClr val="008000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750" autoAdjust="0"/>
  </p:normalViewPr>
  <p:slideViewPr>
    <p:cSldViewPr>
      <p:cViewPr varScale="1">
        <p:scale>
          <a:sx n="64" d="100"/>
          <a:sy n="64" d="100"/>
        </p:scale>
        <p:origin x="-134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3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D55CC6E-79D9-436D-89EB-D4C7B9E970E8}" type="datetimeFigureOut">
              <a:rPr lang="ru-RU"/>
              <a:pPr>
                <a:defRPr/>
              </a:pPr>
              <a:t>15.04.2016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27F7E2C-9978-43FC-970F-B20942BE1E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42352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035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994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908565C-C43F-4AF4-B20C-3F2331AE9278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137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94F355E-E91D-4AD4-8C6C-512FF748AB24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752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CB2B3E5-DFEA-4F2E-B328-3964F586E89C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9EF00A8-905D-456A-B113-347D2C707614}" type="datetimeFigureOut">
              <a:rPr lang="ru-RU" smtClean="0"/>
              <a:pPr>
                <a:defRPr/>
              </a:pPr>
              <a:t>15.04.2016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28DD9E-7480-4747-9021-F342C8EA167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7AC1E89-FAB6-436A-AA4D-519C2F68F412}" type="datetimeFigureOut">
              <a:rPr lang="ru-RU" smtClean="0"/>
              <a:pPr>
                <a:defRPr/>
              </a:pPr>
              <a:t>15.04.2016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8398DF-99CB-4B12-A395-8342FA77F67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B615866-F2BB-40D1-9135-C9C16D1072B7}" type="datetimeFigureOut">
              <a:rPr lang="ru-RU" smtClean="0"/>
              <a:pPr>
                <a:defRPr/>
              </a:pPr>
              <a:t>15.04.2016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DECD35-B186-4CA7-90AD-3D8A16DAC4B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859120E-29CA-442B-95C7-D7D80C51120A}" type="datetimeFigureOut">
              <a:rPr lang="ru-RU" smtClean="0"/>
              <a:pPr>
                <a:defRPr/>
              </a:pPr>
              <a:t>15.04.2016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394D39-1899-45C5-B42B-50D80123508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653F84C-DA61-490C-BAB1-153A118A17B6}" type="datetimeFigureOut">
              <a:rPr lang="ru-RU" smtClean="0"/>
              <a:pPr>
                <a:defRPr/>
              </a:pPr>
              <a:t>15.04.2016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EF5070-4039-4BAA-9722-D3B0353F4BA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1823C99-B9B4-4FD1-B6E0-B5C51798EF24}" type="datetimeFigureOut">
              <a:rPr lang="ru-RU" smtClean="0"/>
              <a:pPr>
                <a:defRPr/>
              </a:pPr>
              <a:t>15.04.2016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CEBF79-AF3B-4697-A8EF-C943B11DE4C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EEEF5FC-E687-48D2-931A-73CD8AEBA62F}" type="datetimeFigureOut">
              <a:rPr lang="ru-RU" smtClean="0"/>
              <a:pPr>
                <a:defRPr/>
              </a:pPr>
              <a:t>15.04.2016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15B5DE-5E47-4F4C-B157-2742572D8C0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0AA8687-D74E-4256-8419-3C5EE74F1BCB}" type="datetimeFigureOut">
              <a:rPr lang="ru-RU" smtClean="0"/>
              <a:pPr>
                <a:defRPr/>
              </a:pPr>
              <a:t>15.04.2016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FD46B8-7066-4855-9912-AC3FC0A1434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AD9103C-D71A-453F-93EE-413834EABBB6}" type="datetimeFigureOut">
              <a:rPr lang="ru-RU" smtClean="0"/>
              <a:pPr>
                <a:defRPr/>
              </a:pPr>
              <a:t>15.04.2016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1DA709-8B43-4BAA-AC18-FD8303B0C56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439F4DE-4967-476B-BF32-21E54AF5DF3A}" type="datetimeFigureOut">
              <a:rPr lang="ru-RU" smtClean="0"/>
              <a:pPr>
                <a:defRPr/>
              </a:pPr>
              <a:t>15.04.2016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DFBF9F-BD26-49D0-9FDF-3FF47430790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91EB533-ECBE-4086-9DBA-83B6AD18F526}" type="datetimeFigureOut">
              <a:rPr lang="ru-RU" smtClean="0"/>
              <a:pPr>
                <a:defRPr/>
              </a:pPr>
              <a:t>15.04.2016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D62AB1-326F-4A7A-B6A3-E6E536F3842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7652F39-54A1-485E-AE28-62755CB65DFA}" type="datetimeFigureOut">
              <a:rPr lang="ru-RU" smtClean="0"/>
              <a:pPr>
                <a:defRPr/>
              </a:pPr>
              <a:t>15.04.2016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36184EAB-8CB2-408D-A384-E1A423AD6E0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5" r:id="rId1"/>
    <p:sldLayoutId id="2147483836" r:id="rId2"/>
    <p:sldLayoutId id="2147483837" r:id="rId3"/>
    <p:sldLayoutId id="2147483838" r:id="rId4"/>
    <p:sldLayoutId id="2147483839" r:id="rId5"/>
    <p:sldLayoutId id="2147483840" r:id="rId6"/>
    <p:sldLayoutId id="2147483841" r:id="rId7"/>
    <p:sldLayoutId id="2147483842" r:id="rId8"/>
    <p:sldLayoutId id="2147483843" r:id="rId9"/>
    <p:sldLayoutId id="2147483844" r:id="rId10"/>
    <p:sldLayoutId id="214748384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1484784"/>
            <a:ext cx="7543800" cy="1008112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i="1" dirty="0" smtClean="0">
                <a:latin typeface="+mn-lt"/>
              </a:rPr>
              <a:t/>
            </a:r>
            <a:br>
              <a:rPr lang="ru-RU" sz="4400" b="1" i="1" dirty="0" smtClean="0">
                <a:latin typeface="+mn-lt"/>
              </a:rPr>
            </a:br>
            <a:r>
              <a:rPr lang="ru-RU" sz="4400" b="1" i="1" dirty="0" smtClean="0">
                <a:latin typeface="+mn-lt"/>
              </a:rPr>
              <a:t>Общие сведения о процессе горения, пожаре и его развитии.</a:t>
            </a:r>
            <a:endParaRPr lang="ru-RU" sz="4400" i="1" dirty="0">
              <a:latin typeface="+mn-lt"/>
            </a:endParaRPr>
          </a:p>
        </p:txBody>
      </p:sp>
      <p:pic>
        <p:nvPicPr>
          <p:cNvPr id="5" name="Picture 2" descr="C:\Users\evb-market\AppData\Roaming\Skype\My Skype Received Files\ЦОПР ЛОГО  06 11 12jp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5209265"/>
            <a:ext cx="1927141" cy="164873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51520" y="6309320"/>
            <a:ext cx="2428875" cy="33855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www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copr.kz</a:t>
            </a:r>
            <a:endParaRPr lang="ru-RU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Содержимое 2"/>
          <p:cNvSpPr>
            <a:spLocks noGrp="1"/>
          </p:cNvSpPr>
          <p:nvPr>
            <p:ph idx="4294967295"/>
          </p:nvPr>
        </p:nvSpPr>
        <p:spPr>
          <a:xfrm>
            <a:off x="107504" y="620688"/>
            <a:ext cx="8892480" cy="936104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sz="3200" b="1" i="1" dirty="0" smtClean="0">
                <a:solidFill>
                  <a:srgbClr val="C00000"/>
                </a:solidFill>
              </a:rPr>
              <a:t>Пожар </a:t>
            </a:r>
            <a:r>
              <a:rPr lang="ru-RU" sz="3200" i="1" dirty="0" smtClean="0"/>
              <a:t> - неконтролируемое горение, причиняющее вред жизни и здоровью, материальный ущерб людям, интересам общества и государства;</a:t>
            </a:r>
          </a:p>
          <a:p>
            <a:pPr algn="just"/>
            <a:endParaRPr lang="ru-RU" b="1" dirty="0" smtClean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1430797"/>
            <a:ext cx="7885108" cy="466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251520" y="6379789"/>
            <a:ext cx="2428875" cy="33855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www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copr.kz</a:t>
            </a:r>
            <a:endParaRPr lang="ru-RU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73694" y="-176154"/>
            <a:ext cx="77048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>
                <a:latin typeface="+mn-lt"/>
              </a:rPr>
              <a:t>Общие сведения о процессе горения, пожаре и его развитии</a:t>
            </a:r>
            <a:r>
              <a:rPr lang="ru-RU" b="1" i="1" dirty="0"/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136904" cy="864096"/>
          </a:xfrm>
        </p:spPr>
        <p:txBody>
          <a:bodyPr>
            <a:normAutofit/>
          </a:bodyPr>
          <a:lstStyle/>
          <a:p>
            <a:pPr algn="ctr"/>
            <a:r>
              <a:rPr lang="ru-RU" sz="4000" i="1" dirty="0" smtClean="0">
                <a:solidFill>
                  <a:srgbClr val="C00000"/>
                </a:solidFill>
                <a:latin typeface="+mn-lt"/>
              </a:rPr>
              <a:t>Механизм горения древесины</a:t>
            </a:r>
            <a:endParaRPr lang="ru-RU" sz="4000" i="1" dirty="0">
              <a:solidFill>
                <a:srgbClr val="C00000"/>
              </a:solidFill>
              <a:latin typeface="+mn-lt"/>
            </a:endParaRPr>
          </a:p>
        </p:txBody>
      </p:sp>
      <p:pic>
        <p:nvPicPr>
          <p:cNvPr id="2355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412776"/>
            <a:ext cx="8117265" cy="4464496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251520" y="6309320"/>
            <a:ext cx="2428875" cy="33855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www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copr.kz</a:t>
            </a:r>
            <a:endParaRPr lang="ru-RU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73694" y="-176154"/>
            <a:ext cx="77048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>
                <a:latin typeface="+mn-lt"/>
              </a:rPr>
              <a:t>Общие сведения о процессе горения, пожаре и его развитии</a:t>
            </a:r>
            <a:r>
              <a:rPr lang="ru-RU" b="1" i="1" dirty="0"/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09698" y="692696"/>
            <a:ext cx="7632848" cy="798984"/>
          </a:xfrm>
        </p:spPr>
        <p:txBody>
          <a:bodyPr>
            <a:noAutofit/>
          </a:bodyPr>
          <a:lstStyle/>
          <a:p>
            <a:pPr algn="ctr"/>
            <a:r>
              <a:rPr lang="ru-RU" sz="3200" i="1" dirty="0" smtClean="0">
                <a:solidFill>
                  <a:srgbClr val="C00000"/>
                </a:solidFill>
                <a:latin typeface="+mn-lt"/>
              </a:rPr>
              <a:t>Концентрационные пределы воспламенения</a:t>
            </a:r>
            <a:endParaRPr lang="ru-RU" sz="3200" i="1" dirty="0">
              <a:solidFill>
                <a:srgbClr val="C00000"/>
              </a:solidFill>
              <a:latin typeface="+mn-lt"/>
            </a:endParaRPr>
          </a:p>
        </p:txBody>
      </p:sp>
      <p:pic>
        <p:nvPicPr>
          <p:cNvPr id="23449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1844824"/>
            <a:ext cx="8881537" cy="3108538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251520" y="6309320"/>
            <a:ext cx="2428875" cy="33855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www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copr.kz</a:t>
            </a:r>
            <a:endParaRPr lang="ru-RU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73694" y="-176154"/>
            <a:ext cx="77048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>
                <a:latin typeface="+mn-lt"/>
              </a:rPr>
              <a:t>Общие сведения о процессе горения, пожаре и его развитии</a:t>
            </a:r>
            <a:r>
              <a:rPr lang="ru-RU" b="1" i="1" dirty="0"/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332656"/>
            <a:ext cx="7632848" cy="43204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i="1" dirty="0" smtClean="0">
                <a:solidFill>
                  <a:srgbClr val="C00000"/>
                </a:solidFill>
                <a:latin typeface="+mn-lt"/>
              </a:rPr>
              <a:t>Механизм горения древесины</a:t>
            </a:r>
            <a:endParaRPr lang="ru-RU" sz="2800" i="1" dirty="0">
              <a:latin typeface="+mn-lt"/>
            </a:endParaRPr>
          </a:p>
        </p:txBody>
      </p:sp>
      <p:pic>
        <p:nvPicPr>
          <p:cNvPr id="8" name="Picture 3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2719" y="3670285"/>
            <a:ext cx="8568952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764704"/>
            <a:ext cx="8208912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258416" y="6478597"/>
            <a:ext cx="2428875" cy="33855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www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copr.kz</a:t>
            </a:r>
            <a:endParaRPr lang="ru-RU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73694" y="-176154"/>
            <a:ext cx="77048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>
                <a:latin typeface="+mn-lt"/>
              </a:rPr>
              <a:t>Общие сведения о процессе горения, пожаре и его развитии</a:t>
            </a:r>
            <a:r>
              <a:rPr lang="ru-RU" b="1" i="1" dirty="0"/>
              <a:t>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188640"/>
            <a:ext cx="6781800" cy="582960"/>
          </a:xfrm>
        </p:spPr>
        <p:txBody>
          <a:bodyPr>
            <a:normAutofit fontScale="90000"/>
          </a:bodyPr>
          <a:lstStyle/>
          <a:p>
            <a:r>
              <a:rPr lang="ru-RU" sz="2400" dirty="0" smtClean="0">
                <a:solidFill>
                  <a:srgbClr val="C00000"/>
                </a:solidFill>
              </a:rPr>
              <a:t>График роста температуры  при пожаре в помещении</a:t>
            </a:r>
            <a:endParaRPr lang="ru-RU" sz="2400" dirty="0">
              <a:solidFill>
                <a:srgbClr val="C00000"/>
              </a:solidFill>
            </a:endParaRPr>
          </a:p>
        </p:txBody>
      </p:sp>
      <p:pic>
        <p:nvPicPr>
          <p:cNvPr id="2334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836712"/>
            <a:ext cx="7632848" cy="5616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107504" y="6526677"/>
            <a:ext cx="2267743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www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copr.kz</a:t>
            </a:r>
            <a:endParaRPr lang="ru-RU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73694" y="-176154"/>
            <a:ext cx="77048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>
                <a:latin typeface="+mn-lt"/>
              </a:rPr>
              <a:t>Общие сведения о процессе горения, пожаре и его развитии</a:t>
            </a:r>
            <a:r>
              <a:rPr lang="ru-RU" b="1" i="1" dirty="0"/>
              <a:t>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6546" name="Picture 2" descr="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476672"/>
            <a:ext cx="7632848" cy="59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07504" y="6455848"/>
            <a:ext cx="2428875" cy="33855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www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copr.kz</a:t>
            </a:r>
            <a:endParaRPr lang="ru-RU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73694" y="-176154"/>
            <a:ext cx="77048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>
                <a:latin typeface="+mn-lt"/>
              </a:rPr>
              <a:t>Общие сведения о процессе горения, пожаре и его развитии</a:t>
            </a:r>
            <a:r>
              <a:rPr lang="ru-RU" b="1" i="1" dirty="0"/>
              <a:t>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73694" y="503582"/>
            <a:ext cx="7704856" cy="648072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ru-RU" sz="4000" b="1" i="1" dirty="0" smtClean="0">
                <a:solidFill>
                  <a:srgbClr val="FF0000"/>
                </a:solidFill>
                <a:latin typeface="+mn-lt"/>
              </a:rPr>
              <a:t>Опасные факторы пожара</a:t>
            </a:r>
            <a:endParaRPr lang="ru-RU" sz="4000" b="1" i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1747" name="Содержимое 2"/>
          <p:cNvSpPr>
            <a:spLocks noGrp="1"/>
          </p:cNvSpPr>
          <p:nvPr>
            <p:ph idx="1"/>
          </p:nvPr>
        </p:nvSpPr>
        <p:spPr>
          <a:xfrm>
            <a:off x="395536" y="1340768"/>
            <a:ext cx="8496944" cy="4390256"/>
          </a:xfrm>
        </p:spPr>
        <p:txBody>
          <a:bodyPr>
            <a:normAutofit fontScale="92500"/>
          </a:bodyPr>
          <a:lstStyle/>
          <a:p>
            <a:pPr eaLnBrk="1" hangingPunct="1">
              <a:buFont typeface="Wingdings" pitchFamily="2" charset="2"/>
              <a:buChar char="v"/>
            </a:pPr>
            <a:r>
              <a:rPr lang="ru-RU" sz="3000" b="1" dirty="0" smtClean="0"/>
              <a:t> </a:t>
            </a:r>
            <a:r>
              <a:rPr lang="en-US" sz="3000" b="1" dirty="0" smtClean="0"/>
              <a:t> </a:t>
            </a:r>
            <a:r>
              <a:rPr lang="ru-RU" sz="3000" b="1" i="1" dirty="0" smtClean="0"/>
              <a:t>пламя и искры;</a:t>
            </a:r>
            <a:endParaRPr lang="en-US" sz="3000" b="1" i="1" dirty="0"/>
          </a:p>
          <a:p>
            <a:pPr eaLnBrk="1" hangingPunct="1">
              <a:buFont typeface="Wingdings" pitchFamily="2" charset="2"/>
              <a:buChar char="v"/>
            </a:pPr>
            <a:r>
              <a:rPr lang="en-US" sz="3000" b="1" i="1" dirty="0" smtClean="0"/>
              <a:t>  </a:t>
            </a:r>
            <a:r>
              <a:rPr lang="ru-RU" sz="3000" b="1" i="1" dirty="0" smtClean="0"/>
              <a:t>тепловой поток;</a:t>
            </a:r>
            <a:endParaRPr lang="en-US" sz="3000" b="1" i="1" dirty="0"/>
          </a:p>
          <a:p>
            <a:pPr eaLnBrk="1" hangingPunct="1">
              <a:buFont typeface="Wingdings" pitchFamily="2" charset="2"/>
              <a:buChar char="v"/>
            </a:pPr>
            <a:r>
              <a:rPr lang="en-US" sz="3000" b="1" i="1" dirty="0" smtClean="0"/>
              <a:t> </a:t>
            </a:r>
            <a:r>
              <a:rPr lang="ru-RU" sz="3000" b="1" i="1" dirty="0" smtClean="0"/>
              <a:t>повышенная температура окружающей среды;</a:t>
            </a:r>
            <a:endParaRPr lang="en-US" sz="3000" b="1" i="1" dirty="0"/>
          </a:p>
          <a:p>
            <a:pPr eaLnBrk="1" hangingPunct="1">
              <a:buFont typeface="Wingdings" pitchFamily="2" charset="2"/>
              <a:buChar char="v"/>
            </a:pPr>
            <a:r>
              <a:rPr lang="en-US" sz="3000" b="1" i="1" dirty="0" smtClean="0"/>
              <a:t> </a:t>
            </a:r>
            <a:r>
              <a:rPr lang="ru-RU" sz="3000" b="1" i="1" dirty="0" smtClean="0"/>
              <a:t>повышенная концентрация токсичных</a:t>
            </a:r>
            <a:r>
              <a:rPr lang="en-US" sz="3000" b="1" i="1" dirty="0" smtClean="0"/>
              <a:t>             </a:t>
            </a:r>
            <a:r>
              <a:rPr lang="ru-RU" sz="3000" b="1" i="1" dirty="0" smtClean="0"/>
              <a:t>продуктов горения и термического разложения;</a:t>
            </a:r>
            <a:endParaRPr lang="en-US" sz="3000" b="1" i="1" dirty="0" smtClean="0"/>
          </a:p>
          <a:p>
            <a:pPr eaLnBrk="1" hangingPunct="1">
              <a:buFont typeface="Wingdings" pitchFamily="2" charset="2"/>
              <a:buChar char="v"/>
            </a:pPr>
            <a:r>
              <a:rPr lang="en-US" sz="3000" b="1" i="1" dirty="0"/>
              <a:t> </a:t>
            </a:r>
            <a:r>
              <a:rPr lang="ru-RU" sz="3000" b="1" i="1" dirty="0" smtClean="0"/>
              <a:t>пониженная концентрация кислорода;</a:t>
            </a:r>
            <a:endParaRPr lang="en-US" sz="3000" b="1" i="1" dirty="0"/>
          </a:p>
          <a:p>
            <a:pPr eaLnBrk="1" hangingPunct="1">
              <a:buFont typeface="Wingdings" pitchFamily="2" charset="2"/>
              <a:buChar char="v"/>
            </a:pPr>
            <a:r>
              <a:rPr lang="en-US" sz="3000" b="1" i="1" dirty="0" smtClean="0"/>
              <a:t> </a:t>
            </a:r>
            <a:r>
              <a:rPr lang="ru-RU" sz="3000" b="1" i="1" dirty="0" smtClean="0"/>
              <a:t>повышенная концентрация дыма на путях эвакуации.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251520" y="6309320"/>
            <a:ext cx="2428875" cy="33855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www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copr.kz</a:t>
            </a:r>
            <a:endParaRPr lang="ru-RU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73694" y="-176154"/>
            <a:ext cx="77048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>
                <a:latin typeface="+mn-lt"/>
              </a:rPr>
              <a:t>Общие сведения о процессе горения, пожаре и его развитии</a:t>
            </a:r>
            <a:r>
              <a:rPr lang="ru-RU" b="1" i="1" dirty="0"/>
              <a:t>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4"/>
          <p:cNvSpPr txBox="1">
            <a:spLocks noChangeArrowheads="1"/>
          </p:cNvSpPr>
          <p:nvPr/>
        </p:nvSpPr>
        <p:spPr bwMode="auto">
          <a:xfrm>
            <a:off x="1940357" y="3213916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929313" y="6529388"/>
            <a:ext cx="3035300" cy="3079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</a:t>
            </a:r>
            <a:r>
              <a:rPr 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800</a:t>
            </a:r>
            <a:r>
              <a:rPr 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080</a:t>
            </a:r>
            <a:r>
              <a:rPr 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9999 </a:t>
            </a:r>
            <a:r>
              <a:rPr lang="ru-RU" sz="1000" i="1" dirty="0"/>
              <a:t>(звонок бесплатный)</a:t>
            </a:r>
            <a:endParaRPr lang="ru-RU" sz="1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-18618" y="2765480"/>
            <a:ext cx="6715140" cy="428628"/>
          </a:xfrm>
          <a:prstGeom prst="rect">
            <a:avLst/>
          </a:prstGeom>
          <a:blipFill dpi="0" rotWithShape="1">
            <a:blip r:embed="rId2" cstate="print">
              <a:alphaModFix amt="54000"/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srcRect/>
            <a:tile tx="0" ty="0" sx="100000" sy="100000" flip="none" algn="tl"/>
          </a:blipFill>
          <a:effectLst>
            <a:outerShdw blurRad="1270000" dist="279400" dir="21540000" sx="89000" sy="89000" algn="ctr" rotWithShape="0">
              <a:schemeClr val="tx2">
                <a:lumMod val="60000"/>
                <a:lumOff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>
              <a:defRPr/>
            </a:pPr>
            <a:r>
              <a:rPr lang="ru-RU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АДРЕС (</a:t>
            </a:r>
            <a:r>
              <a:rPr lang="en-US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Front Office</a:t>
            </a:r>
            <a:r>
              <a:rPr lang="ru-RU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195945" y="4776016"/>
            <a:ext cx="2428875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http</a:t>
            </a: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://copr.kz</a:t>
            </a:r>
            <a:r>
              <a:rPr 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  <a:endParaRPr lang="ru-RU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195945" y="3979930"/>
            <a:ext cx="4357687" cy="3079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8</a:t>
            </a:r>
            <a:r>
              <a:rPr 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800</a:t>
            </a:r>
            <a:r>
              <a:rPr 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080</a:t>
            </a:r>
            <a:r>
              <a:rPr 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9999 </a:t>
            </a:r>
            <a:r>
              <a:rPr lang="ru-RU" sz="1000" i="1" dirty="0"/>
              <a:t>(звонок бесплатный)</a:t>
            </a:r>
            <a:endParaRPr lang="ru-RU" sz="1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-18618" y="3551298"/>
            <a:ext cx="6715140" cy="428628"/>
          </a:xfrm>
          <a:prstGeom prst="rect">
            <a:avLst/>
          </a:prstGeom>
          <a:blipFill dpi="0" rotWithShape="1">
            <a:blip r:embed="rId2" cstate="print">
              <a:alphaModFix amt="54000"/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srcRect/>
            <a:tile tx="0" ty="0" sx="100000" sy="100000" flip="none" algn="tl"/>
          </a:blipFill>
          <a:effectLst>
            <a:outerShdw blurRad="1270000" dist="279400" dir="21540000" sx="89000" sy="89000" algn="ctr" rotWithShape="0">
              <a:schemeClr val="tx2">
                <a:lumMod val="60000"/>
                <a:lumOff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>
              <a:defRPr/>
            </a:pPr>
            <a:r>
              <a:rPr lang="ru-RU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ТЕЛЕФОН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-18618" y="4300974"/>
            <a:ext cx="6715140" cy="428628"/>
          </a:xfrm>
          <a:prstGeom prst="rect">
            <a:avLst/>
          </a:prstGeom>
          <a:blipFill dpi="0" rotWithShape="1">
            <a:blip r:embed="rId2" cstate="print">
              <a:alphaModFix amt="54000"/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srcRect/>
            <a:tile tx="0" ty="0" sx="100000" sy="100000" flip="none" algn="tl"/>
          </a:blipFill>
          <a:effectLst>
            <a:outerShdw blurRad="1270000" dist="279400" dir="21540000" sx="89000" sy="89000" algn="ctr" rotWithShape="0">
              <a:schemeClr val="tx2">
                <a:lumMod val="60000"/>
                <a:lumOff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>
              <a:defRPr/>
            </a:pPr>
            <a:r>
              <a:rPr lang="en-US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WEB</a:t>
            </a:r>
            <a:endParaRPr lang="ru-RU" sz="1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-18618" y="5122934"/>
            <a:ext cx="6715140" cy="428628"/>
          </a:xfrm>
          <a:prstGeom prst="rect">
            <a:avLst/>
          </a:prstGeom>
          <a:blipFill dpi="0" rotWithShape="1">
            <a:blip r:embed="rId2" cstate="print">
              <a:alphaModFix amt="54000"/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srcRect/>
            <a:tile tx="0" ty="0" sx="100000" sy="100000" flip="none" algn="tl"/>
          </a:blipFill>
          <a:effectLst>
            <a:outerShdw blurRad="1270000" dist="279400" dir="21540000" sx="89000" sy="89000" algn="ctr" rotWithShape="0">
              <a:schemeClr val="tx2">
                <a:lumMod val="60000"/>
                <a:lumOff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>
              <a:defRPr/>
            </a:pPr>
            <a:r>
              <a:rPr lang="en-US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E-MAIL</a:t>
            </a:r>
            <a:endParaRPr lang="ru-RU" sz="1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267382" y="5561829"/>
            <a:ext cx="2428875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4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info@zpost.kz</a:t>
            </a:r>
            <a:endParaRPr lang="ru-RU" sz="14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195945" y="3204391"/>
            <a:ext cx="300037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г. </a:t>
            </a:r>
            <a:r>
              <a:rPr lang="ru-RU" sz="1400" b="1" dirty="0" err="1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Алматы</a:t>
            </a:r>
            <a:r>
              <a:rPr lang="en-US" sz="14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ул. </a:t>
            </a:r>
            <a:r>
              <a:rPr lang="ru-RU" sz="1400" b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Ауэзова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33-35</a:t>
            </a:r>
            <a:endParaRPr lang="ru-RU" sz="14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892550" y="476672"/>
            <a:ext cx="5072063" cy="3079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1400" i="1" dirty="0">
                <a:solidFill>
                  <a:schemeClr val="tx2">
                    <a:lumMod val="75000"/>
                  </a:schemeClr>
                </a:solidFill>
              </a:rPr>
              <a:t>«Все занимаются охраной, мы </a:t>
            </a:r>
            <a:r>
              <a:rPr lang="ru-RU" sz="1400" b="1" i="1" dirty="0" smtClean="0">
                <a:solidFill>
                  <a:schemeClr val="tx2">
                    <a:lumMod val="75000"/>
                  </a:schemeClr>
                </a:solidFill>
              </a:rPr>
              <a:t>БЕЗОПАСНОСТЬЮ</a:t>
            </a:r>
            <a:r>
              <a:rPr lang="ru-RU" sz="1400" i="1" dirty="0" smtClean="0">
                <a:solidFill>
                  <a:schemeClr val="tx2">
                    <a:lumMod val="75000"/>
                  </a:schemeClr>
                </a:solidFill>
              </a:rPr>
              <a:t>»</a:t>
            </a:r>
            <a:endParaRPr lang="ru-RU" sz="1400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11560" y="1304669"/>
            <a:ext cx="7904293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40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ЗА ВНИМАНИЕ !!!</a:t>
            </a:r>
            <a:endParaRPr lang="ru-RU" sz="4000" b="1" i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51520" y="6309320"/>
            <a:ext cx="2428875" cy="33855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www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copr.kz</a:t>
            </a:r>
            <a:endParaRPr lang="ru-RU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773694" y="-176154"/>
            <a:ext cx="77048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>
                <a:latin typeface="+mn-lt"/>
              </a:rPr>
              <a:t>Общие сведения о процессе горения, пожаре и его развитии</a:t>
            </a:r>
            <a:r>
              <a:rPr lang="ru-RU" b="1" i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57411242"/>
      </p:ext>
    </p:extLst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1252</TotalTime>
  <Words>250</Words>
  <Application>Microsoft Office PowerPoint</Application>
  <PresentationFormat>Экран (4:3)</PresentationFormat>
  <Paragraphs>44</Paragraphs>
  <Slides>9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NewsPrint</vt:lpstr>
      <vt:lpstr>      Общие сведения о процессе горения, пожаре и его развитии.</vt:lpstr>
      <vt:lpstr>Презентация PowerPoint</vt:lpstr>
      <vt:lpstr>Механизм горения древесины</vt:lpstr>
      <vt:lpstr>Концентрационные пределы воспламенения</vt:lpstr>
      <vt:lpstr>Механизм горения древесины</vt:lpstr>
      <vt:lpstr>График роста температуры  при пожаре в помещении</vt:lpstr>
      <vt:lpstr>Презентация PowerPoint</vt:lpstr>
      <vt:lpstr>Опасные факторы пожара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Пожарно-технический минимум</dc:title>
  <dc:creator>1</dc:creator>
  <cp:lastModifiedBy>RECEPTION</cp:lastModifiedBy>
  <cp:revision>117</cp:revision>
  <dcterms:created xsi:type="dcterms:W3CDTF">2010-05-19T14:40:52Z</dcterms:created>
  <dcterms:modified xsi:type="dcterms:W3CDTF">2016-04-15T11:12:52Z</dcterms:modified>
</cp:coreProperties>
</file>