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11"/>
  </p:notesMasterIdLst>
  <p:sldIdLst>
    <p:sldId id="270" r:id="rId2"/>
    <p:sldId id="279" r:id="rId3"/>
    <p:sldId id="358" r:id="rId4"/>
    <p:sldId id="357" r:id="rId5"/>
    <p:sldId id="359" r:id="rId6"/>
    <p:sldId id="356" r:id="rId7"/>
    <p:sldId id="360" r:id="rId8"/>
    <p:sldId id="277" r:id="rId9"/>
    <p:sldId id="36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3530"/>
    <a:srgbClr val="006600"/>
    <a:srgbClr val="008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50" autoAdjust="0"/>
  </p:normalViewPr>
  <p:slideViewPr>
    <p:cSldViewPr>
      <p:cViewPr varScale="1">
        <p:scale>
          <a:sx n="64" d="100"/>
          <a:sy n="64" d="100"/>
        </p:scale>
        <p:origin x="-13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55CC6E-79D9-436D-89EB-D4C7B9E970E8}" type="datetimeFigureOut">
              <a:rPr lang="ru-RU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7F7E2C-9978-43FC-970F-B20942BE1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235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08565C-C43F-4AF4-B20C-3F2331AE927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4F355E-E91D-4AD4-8C6C-512FF748AB2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2B3E5-DFEA-4F2E-B328-3964F586E89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F00A8-905D-456A-B113-347D2C707614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8DD9E-7480-4747-9021-F342C8EA16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AC1E89-FAB6-436A-AA4D-519C2F68F412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8398DF-99CB-4B12-A395-8342FA77F6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615866-F2BB-40D1-9135-C9C16D1072B7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ECD35-B186-4CA7-90AD-3D8A16DAC4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59120E-29CA-442B-95C7-D7D80C51120A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94D39-1899-45C5-B42B-50D8012350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53F84C-DA61-490C-BAB1-153A118A17B6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EF5070-4039-4BAA-9722-D3B0353F4B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23C99-B9B4-4FD1-B6E0-B5C51798EF24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EBF79-AF3B-4697-A8EF-C943B11DE4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EF5FC-E687-48D2-931A-73CD8AEBA62F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5B5DE-5E47-4F4C-B157-2742572D8C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AA8687-D74E-4256-8419-3C5EE74F1BCB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D46B8-7066-4855-9912-AC3FC0A143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D9103C-D71A-453F-93EE-413834EABBB6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DA709-8B43-4BAA-AC18-FD8303B0C5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9F4DE-4967-476B-BF32-21E54AF5DF3A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FBF9F-BD26-49D0-9FDF-3FF4743079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1EB533-ECBE-4086-9DBA-83B6AD18F526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D62AB1-326F-4A7A-B6A3-E6E536F384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652F39-54A1-485E-AE28-62755CB65DFA}" type="datetimeFigureOut">
              <a:rPr lang="ru-RU" smtClean="0"/>
              <a:pPr>
                <a:defRPr/>
              </a:pPr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6184EAB-8CB2-408D-A384-E1A423AD6E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543800" cy="10081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i="1" dirty="0" smtClean="0">
                <a:latin typeface="+mn-lt"/>
              </a:rPr>
              <a:t/>
            </a:r>
            <a:br>
              <a:rPr lang="ru-RU" sz="4400" b="1" i="1" dirty="0" smtClean="0">
                <a:latin typeface="+mn-lt"/>
              </a:rPr>
            </a:br>
            <a:r>
              <a:rPr lang="ru-RU" sz="4400" b="1" i="1" dirty="0" smtClean="0">
                <a:latin typeface="+mn-lt"/>
              </a:rPr>
              <a:t>Общие сведения о процессе горения, пожаре и его развитии.</a:t>
            </a:r>
            <a:endParaRPr lang="ru-RU" sz="4400" i="1" dirty="0">
              <a:latin typeface="+mn-lt"/>
            </a:endParaRPr>
          </a:p>
        </p:txBody>
      </p:sp>
      <p:pic>
        <p:nvPicPr>
          <p:cNvPr id="5" name="Picture 2" descr="C:\Users\evb-market\AppData\Roaming\Skype\My Skype Received Files\ЦОПР ЛОГО  06 11 12jp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209265"/>
            <a:ext cx="1927141" cy="1648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6309320"/>
            <a:ext cx="24288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copr.kz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4294967295"/>
          </p:nvPr>
        </p:nvSpPr>
        <p:spPr>
          <a:xfrm>
            <a:off x="107504" y="620688"/>
            <a:ext cx="8892480" cy="9361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200" b="1" i="1" dirty="0" smtClean="0">
                <a:solidFill>
                  <a:srgbClr val="C00000"/>
                </a:solidFill>
              </a:rPr>
              <a:t>Пожар </a:t>
            </a:r>
            <a:r>
              <a:rPr lang="ru-RU" sz="3200" i="1" dirty="0" smtClean="0"/>
              <a:t> - неконтролируемое горение, причиняющее вред жизни и здоровью, материальный ущерб людям, интересам общества и государства;</a:t>
            </a:r>
          </a:p>
          <a:p>
            <a:pPr algn="just"/>
            <a:endParaRPr lang="ru-RU" b="1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30797"/>
            <a:ext cx="7885108" cy="46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520" y="6379789"/>
            <a:ext cx="24288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copr.kz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73694" y="-17615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+mn-lt"/>
              </a:rPr>
              <a:t>Общие сведения о процессе горения, пожаре и его развитии</a:t>
            </a:r>
            <a:r>
              <a:rPr lang="ru-RU" b="1" i="1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36904" cy="864096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rgbClr val="C00000"/>
                </a:solidFill>
                <a:latin typeface="+mn-lt"/>
              </a:rPr>
              <a:t>Механизм горения древесины</a:t>
            </a:r>
            <a:endParaRPr lang="ru-RU" sz="4000" i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2355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8117265" cy="446449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520" y="6309320"/>
            <a:ext cx="24288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copr.kz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3694" y="-17615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+mn-lt"/>
              </a:rPr>
              <a:t>Общие сведения о процессе горения, пожаре и его развитии</a:t>
            </a:r>
            <a:r>
              <a:rPr lang="ru-RU" b="1" i="1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698" y="692696"/>
            <a:ext cx="7632848" cy="798984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+mn-lt"/>
              </a:rPr>
              <a:t>Концентрационные пределы воспламенения</a:t>
            </a:r>
            <a:endParaRPr lang="ru-RU" sz="3200" i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2344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844824"/>
            <a:ext cx="8881537" cy="31085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520" y="6309320"/>
            <a:ext cx="24288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copr.kz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3694" y="-17615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+mn-lt"/>
              </a:rPr>
              <a:t>Общие сведения о процессе горения, пожаре и его развитии</a:t>
            </a:r>
            <a:r>
              <a:rPr lang="ru-RU" b="1" i="1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632848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latin typeface="+mn-lt"/>
              </a:rPr>
              <a:t>Механизм горения древесины</a:t>
            </a:r>
            <a:endParaRPr lang="ru-RU" sz="2800" i="1" dirty="0">
              <a:latin typeface="+mn-lt"/>
            </a:endParaRPr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19" y="3670285"/>
            <a:ext cx="856895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82089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8416" y="6478597"/>
            <a:ext cx="24288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copr.kz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3694" y="-17615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+mn-lt"/>
              </a:rPr>
              <a:t>Общие сведения о процессе горения, пожаре и его развитии</a:t>
            </a:r>
            <a:r>
              <a:rPr lang="ru-RU" b="1" i="1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781800" cy="58296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График роста температуры  при пожаре в помещении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2334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763284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07504" y="6526677"/>
            <a:ext cx="22677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copr.kz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3694" y="-17615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+mn-lt"/>
              </a:rPr>
              <a:t>Общие сведения о процессе горения, пожаре и его развитии</a:t>
            </a:r>
            <a:r>
              <a:rPr lang="ru-RU" b="1" i="1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632848" cy="59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7504" y="6455848"/>
            <a:ext cx="24288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copr.kz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3694" y="-17615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+mn-lt"/>
              </a:rPr>
              <a:t>Общие сведения о процессе горения, пожаре и его развитии</a:t>
            </a:r>
            <a:r>
              <a:rPr lang="ru-RU" b="1" i="1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3694" y="503582"/>
            <a:ext cx="7704856" cy="64807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4000" b="1" i="1" dirty="0" smtClean="0">
                <a:solidFill>
                  <a:srgbClr val="FF0000"/>
                </a:solidFill>
                <a:latin typeface="+mn-lt"/>
              </a:rPr>
              <a:t>Опасные факторы пожара</a:t>
            </a:r>
            <a:endParaRPr lang="ru-RU" sz="40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4390256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v"/>
            </a:pPr>
            <a:r>
              <a:rPr lang="ru-RU" sz="3000" b="1" dirty="0" smtClean="0"/>
              <a:t> </a:t>
            </a:r>
            <a:r>
              <a:rPr lang="en-US" sz="3000" b="1" dirty="0" smtClean="0"/>
              <a:t> </a:t>
            </a:r>
            <a:r>
              <a:rPr lang="ru-RU" sz="3000" b="1" i="1" dirty="0" smtClean="0"/>
              <a:t>пламя и искры;</a:t>
            </a:r>
            <a:endParaRPr lang="en-US" sz="3000" b="1" i="1" dirty="0"/>
          </a:p>
          <a:p>
            <a:pPr eaLnBrk="1" hangingPunct="1">
              <a:buFont typeface="Wingdings" pitchFamily="2" charset="2"/>
              <a:buChar char="v"/>
            </a:pPr>
            <a:r>
              <a:rPr lang="en-US" sz="3000" b="1" i="1" dirty="0" smtClean="0"/>
              <a:t>  </a:t>
            </a:r>
            <a:r>
              <a:rPr lang="ru-RU" sz="3000" b="1" i="1" dirty="0" smtClean="0"/>
              <a:t>тепловой поток;</a:t>
            </a:r>
            <a:endParaRPr lang="en-US" sz="3000" b="1" i="1" dirty="0"/>
          </a:p>
          <a:p>
            <a:pPr eaLnBrk="1" hangingPunct="1">
              <a:buFont typeface="Wingdings" pitchFamily="2" charset="2"/>
              <a:buChar char="v"/>
            </a:pPr>
            <a:r>
              <a:rPr lang="en-US" sz="3000" b="1" i="1" dirty="0" smtClean="0"/>
              <a:t> </a:t>
            </a:r>
            <a:r>
              <a:rPr lang="ru-RU" sz="3000" b="1" i="1" dirty="0" smtClean="0"/>
              <a:t>повышенная температура окружающей среды;</a:t>
            </a:r>
            <a:endParaRPr lang="en-US" sz="3000" b="1" i="1" dirty="0"/>
          </a:p>
          <a:p>
            <a:pPr eaLnBrk="1" hangingPunct="1">
              <a:buFont typeface="Wingdings" pitchFamily="2" charset="2"/>
              <a:buChar char="v"/>
            </a:pPr>
            <a:r>
              <a:rPr lang="en-US" sz="3000" b="1" i="1" dirty="0" smtClean="0"/>
              <a:t> </a:t>
            </a:r>
            <a:r>
              <a:rPr lang="ru-RU" sz="3000" b="1" i="1" dirty="0" smtClean="0"/>
              <a:t>повышенная концентрация токсичных</a:t>
            </a:r>
            <a:r>
              <a:rPr lang="en-US" sz="3000" b="1" i="1" dirty="0" smtClean="0"/>
              <a:t>             </a:t>
            </a:r>
            <a:r>
              <a:rPr lang="ru-RU" sz="3000" b="1" i="1" dirty="0" smtClean="0"/>
              <a:t>продуктов горения и термического разложения;</a:t>
            </a:r>
            <a:endParaRPr lang="en-US" sz="3000" b="1" i="1" dirty="0" smtClean="0"/>
          </a:p>
          <a:p>
            <a:pPr eaLnBrk="1" hangingPunct="1">
              <a:buFont typeface="Wingdings" pitchFamily="2" charset="2"/>
              <a:buChar char="v"/>
            </a:pPr>
            <a:r>
              <a:rPr lang="en-US" sz="3000" b="1" i="1" dirty="0"/>
              <a:t> </a:t>
            </a:r>
            <a:r>
              <a:rPr lang="ru-RU" sz="3000" b="1" i="1" dirty="0" smtClean="0"/>
              <a:t>пониженная концентрация кислорода;</a:t>
            </a:r>
            <a:endParaRPr lang="en-US" sz="3000" b="1" i="1" dirty="0"/>
          </a:p>
          <a:p>
            <a:pPr eaLnBrk="1" hangingPunct="1">
              <a:buFont typeface="Wingdings" pitchFamily="2" charset="2"/>
              <a:buChar char="v"/>
            </a:pPr>
            <a:r>
              <a:rPr lang="en-US" sz="3000" b="1" i="1" dirty="0" smtClean="0"/>
              <a:t> </a:t>
            </a:r>
            <a:r>
              <a:rPr lang="ru-RU" sz="3000" b="1" i="1" dirty="0" smtClean="0"/>
              <a:t>повышенная концентрация дыма на путях эвакуации.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1520" y="6309320"/>
            <a:ext cx="24288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copr.kz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3694" y="-17615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+mn-lt"/>
              </a:rPr>
              <a:t>Общие сведения о процессе горения, пожаре и его развитии</a:t>
            </a:r>
            <a:r>
              <a:rPr lang="ru-RU" b="1" i="1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940357" y="3213916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929313" y="6529388"/>
            <a:ext cx="30353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800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080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9999 </a:t>
            </a:r>
            <a:r>
              <a:rPr lang="ru-RU" sz="1000" i="1" dirty="0"/>
              <a:t>(звонок бесплатный)</a:t>
            </a:r>
            <a:endParaRPr lang="ru-RU" sz="1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8618" y="2765480"/>
            <a:ext cx="6715140" cy="428628"/>
          </a:xfrm>
          <a:prstGeom prst="rect">
            <a:avLst/>
          </a:prstGeom>
          <a:blipFill dpi="0" rotWithShape="1">
            <a:blip r:embed="rId2" cstate="print">
              <a:alphaModFix amt="54000"/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tile tx="0" ty="0" sx="100000" sy="100000" flip="none" algn="tl"/>
          </a:blipFill>
          <a:effectLst>
            <a:outerShdw blurRad="1270000" dist="279400" dir="21540000" sx="89000" sy="89000" algn="ctr" rotWithShape="0">
              <a:schemeClr val="tx2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 (</a:t>
            </a:r>
            <a:r>
              <a: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Front Office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95945" y="4776016"/>
            <a:ext cx="24288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://copr.kz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95945" y="3979930"/>
            <a:ext cx="4357687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800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080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9999 </a:t>
            </a:r>
            <a:r>
              <a:rPr lang="ru-RU" sz="1000" i="1" dirty="0"/>
              <a:t>(звонок бесплатный)</a:t>
            </a:r>
            <a:endParaRPr lang="ru-RU" sz="1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8618" y="3551298"/>
            <a:ext cx="6715140" cy="428628"/>
          </a:xfrm>
          <a:prstGeom prst="rect">
            <a:avLst/>
          </a:prstGeom>
          <a:blipFill dpi="0" rotWithShape="1">
            <a:blip r:embed="rId2" cstate="print">
              <a:alphaModFix amt="54000"/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tile tx="0" ty="0" sx="100000" sy="100000" flip="none" algn="tl"/>
          </a:blipFill>
          <a:effectLst>
            <a:outerShdw blurRad="1270000" dist="279400" dir="21540000" sx="89000" sy="89000" algn="ctr" rotWithShape="0">
              <a:schemeClr val="tx2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18618" y="4300974"/>
            <a:ext cx="6715140" cy="428628"/>
          </a:xfrm>
          <a:prstGeom prst="rect">
            <a:avLst/>
          </a:prstGeom>
          <a:blipFill dpi="0" rotWithShape="1">
            <a:blip r:embed="rId2" cstate="print">
              <a:alphaModFix amt="54000"/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tile tx="0" ty="0" sx="100000" sy="100000" flip="none" algn="tl"/>
          </a:blipFill>
          <a:effectLst>
            <a:outerShdw blurRad="1270000" dist="279400" dir="21540000" sx="89000" sy="89000" algn="ctr" rotWithShape="0">
              <a:schemeClr val="tx2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WEB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-18618" y="5122934"/>
            <a:ext cx="6715140" cy="428628"/>
          </a:xfrm>
          <a:prstGeom prst="rect">
            <a:avLst/>
          </a:prstGeom>
          <a:blipFill dpi="0" rotWithShape="1">
            <a:blip r:embed="rId2" cstate="print">
              <a:alphaModFix amt="54000"/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tile tx="0" ty="0" sx="100000" sy="100000" flip="none" algn="tl"/>
          </a:blipFill>
          <a:effectLst>
            <a:outerShdw blurRad="1270000" dist="279400" dir="21540000" sx="89000" sy="89000" algn="ctr" rotWithShape="0">
              <a:schemeClr val="tx2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E-MAIL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67382" y="5561829"/>
            <a:ext cx="24288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info@zpost.kz</a:t>
            </a:r>
            <a:endParaRPr lang="ru-RU" sz="1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5945" y="3204391"/>
            <a:ext cx="300037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Алматы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ул.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Ауэзова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33-35</a:t>
            </a:r>
            <a:endParaRPr lang="ru-RU" sz="1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892550" y="476672"/>
            <a:ext cx="5072063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400" i="1" dirty="0">
                <a:solidFill>
                  <a:schemeClr val="tx2">
                    <a:lumMod val="75000"/>
                  </a:schemeClr>
                </a:solidFill>
              </a:rPr>
              <a:t>«Все занимаются охраной, мы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БЕЗОПАСНОСТЬЮ</a:t>
            </a:r>
            <a:r>
              <a:rPr lang="ru-RU" sz="1400" i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endParaRPr lang="ru-RU" sz="1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1304669"/>
            <a:ext cx="7904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 !!!</a:t>
            </a:r>
            <a:endParaRPr lang="ru-RU" sz="40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6309320"/>
            <a:ext cx="24288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copr.kz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73694" y="-17615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+mn-lt"/>
              </a:rPr>
              <a:t>Общие сведения о процессе горения, пожаре и его развитии</a:t>
            </a:r>
            <a:r>
              <a:rPr lang="ru-RU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741124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1252</TotalTime>
  <Words>250</Words>
  <Application>Microsoft Office PowerPoint</Application>
  <PresentationFormat>Экран (4:3)</PresentationFormat>
  <Paragraphs>44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NewsPrint</vt:lpstr>
      <vt:lpstr>      Общие сведения о процессе горения, пожаре и его развитии.</vt:lpstr>
      <vt:lpstr>Презентация PowerPoint</vt:lpstr>
      <vt:lpstr>Механизм горения древесины</vt:lpstr>
      <vt:lpstr>Концентрационные пределы воспламенения</vt:lpstr>
      <vt:lpstr>Механизм горения древесины</vt:lpstr>
      <vt:lpstr>График роста температуры  при пожаре в помещении</vt:lpstr>
      <vt:lpstr>Презентация PowerPoint</vt:lpstr>
      <vt:lpstr>Опасные факторы пожара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Пожарно-технический минимум</dc:title>
  <dc:creator>1</dc:creator>
  <cp:lastModifiedBy>RECEPTION</cp:lastModifiedBy>
  <cp:revision>117</cp:revision>
  <dcterms:created xsi:type="dcterms:W3CDTF">2010-05-19T14:40:52Z</dcterms:created>
  <dcterms:modified xsi:type="dcterms:W3CDTF">2016-04-15T11:12:52Z</dcterms:modified>
</cp:coreProperties>
</file>